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93" r:id="rId3"/>
  </p:sldMasterIdLst>
  <p:notesMasterIdLst>
    <p:notesMasterId r:id="rId22"/>
  </p:notesMasterIdLst>
  <p:sldIdLst>
    <p:sldId id="256" r:id="rId4"/>
    <p:sldId id="264" r:id="rId5"/>
    <p:sldId id="284" r:id="rId6"/>
    <p:sldId id="270" r:id="rId7"/>
    <p:sldId id="286" r:id="rId8"/>
    <p:sldId id="287" r:id="rId9"/>
    <p:sldId id="288" r:id="rId10"/>
    <p:sldId id="271" r:id="rId11"/>
    <p:sldId id="272" r:id="rId12"/>
    <p:sldId id="268" r:id="rId13"/>
    <p:sldId id="292" r:id="rId14"/>
    <p:sldId id="285" r:id="rId15"/>
    <p:sldId id="275" r:id="rId16"/>
    <p:sldId id="276" r:id="rId17"/>
    <p:sldId id="290" r:id="rId18"/>
    <p:sldId id="273" r:id="rId19"/>
    <p:sldId id="274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8421" autoAdjust="0"/>
  </p:normalViewPr>
  <p:slideViewPr>
    <p:cSldViewPr>
      <p:cViewPr varScale="1">
        <p:scale>
          <a:sx n="78" d="100"/>
          <a:sy n="78" d="100"/>
        </p:scale>
        <p:origin x="-19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54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1801"/>
            </a:solidFill>
          </c:spPr>
          <c:invertIfNegative val="0"/>
          <c:val>
            <c:numRef>
              <c:f>Sheet1!$B$2:$B$7</c:f>
              <c:numCache>
                <c:formatCode>General</c:formatCode>
                <c:ptCount val="6"/>
                <c:pt idx="0">
                  <c:v>5.0</c:v>
                </c:pt>
                <c:pt idx="1">
                  <c:v>4.3</c:v>
                </c:pt>
                <c:pt idx="2">
                  <c:v>3.5</c:v>
                </c:pt>
                <c:pt idx="3">
                  <c:v>3.54</c:v>
                </c:pt>
                <c:pt idx="4">
                  <c:v>3.2</c:v>
                </c:pt>
                <c:pt idx="5">
                  <c:v>2.98</c:v>
                </c:pt>
              </c:numCache>
            </c:numRef>
          </c:val>
        </c:ser>
        <c:ser>
          <c:idx val="1"/>
          <c:order val="1"/>
          <c:spPr>
            <a:solidFill>
              <a:srgbClr val="358FD5"/>
            </a:solidFill>
          </c:spPr>
          <c:invertIfNegative val="0"/>
          <c:val>
            <c:numRef>
              <c:f>Sheet1!$C$2:$C$7</c:f>
              <c:numCache>
                <c:formatCode>General</c:formatCode>
                <c:ptCount val="6"/>
                <c:pt idx="0">
                  <c:v>5.659999999999997</c:v>
                </c:pt>
                <c:pt idx="1">
                  <c:v>6.42</c:v>
                </c:pt>
                <c:pt idx="2">
                  <c:v>7.34</c:v>
                </c:pt>
                <c:pt idx="3">
                  <c:v>8.8</c:v>
                </c:pt>
                <c:pt idx="4">
                  <c:v>7.33</c:v>
                </c:pt>
                <c:pt idx="5">
                  <c:v>7.666666666666667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3821336"/>
        <c:axId val="2123824184"/>
      </c:barChart>
      <c:catAx>
        <c:axId val="2123821336"/>
        <c:scaling>
          <c:orientation val="minMax"/>
        </c:scaling>
        <c:delete val="1"/>
        <c:axPos val="b"/>
        <c:majorTickMark val="out"/>
        <c:minorTickMark val="none"/>
        <c:tickLblPos val="none"/>
        <c:crossAx val="2123824184"/>
        <c:crosses val="autoZero"/>
        <c:auto val="1"/>
        <c:lblAlgn val="ctr"/>
        <c:lblOffset val="100"/>
        <c:noMultiLvlLbl val="0"/>
      </c:catAx>
      <c:valAx>
        <c:axId val="21238241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2123821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4685E-9C5D-4E3F-9F2C-200B441DBDA3}" type="datetimeFigureOut">
              <a:rPr lang="en-US" smtClean="0"/>
              <a:pPr/>
              <a:t>10/22/14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0E2E3-71FC-4573-9E53-D6266CE94B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03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2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A0449-2FB6-7B49-84C3-0E4E0955438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06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1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7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4FA5B-652F-D242-A8FC-18934E85DED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77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9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1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0E2E3-71FC-4573-9E53-D6266CE94B4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1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Logo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0B16C78-5A81-4C3D-AF4E-53EA12856A8A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5765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FE575B6-557A-4613-8D82-FFFCDED2B8CC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5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344" tIns="45672" rIns="91344" bIns="4567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8CB260B-B2D5-4236-A276-1FB957915877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7" name="Picture 14" descr="Nordstrom_logo_2i_black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7" y="495551"/>
            <a:ext cx="8312727" cy="443753"/>
          </a:xfrm>
          <a:prstGeom prst="rect">
            <a:avLst/>
          </a:prstGeom>
        </p:spPr>
        <p:txBody>
          <a:bodyPr lIns="81782" tIns="40889" rIns="81782" bIns="40889"/>
          <a:lstStyle>
            <a:lvl1pPr>
              <a:defRPr sz="3200" i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15637" y="880288"/>
            <a:ext cx="8312727" cy="322729"/>
          </a:xfrm>
          <a:prstGeom prst="rect">
            <a:avLst/>
          </a:prstGeom>
        </p:spPr>
        <p:txBody>
          <a:bodyPr vert="horz" lIns="81782" tIns="40889" rIns="81782" bIns="40889"/>
          <a:lstStyle>
            <a:lvl1pPr marL="0" indent="0">
              <a:buNone/>
              <a:defRPr b="0" i="1">
                <a:latin typeface="Georgia"/>
                <a:cs typeface="Georgia"/>
              </a:defRPr>
            </a:lvl1pPr>
            <a:lvl2pPr marL="444347" indent="0">
              <a:buNone/>
              <a:defRPr/>
            </a:lvl2pPr>
            <a:lvl3pPr marL="830490" indent="0">
              <a:buNone/>
              <a:defRPr/>
            </a:lvl3pPr>
            <a:lvl4pPr marL="1159841" indent="0">
              <a:buNone/>
              <a:defRPr/>
            </a:lvl4pPr>
            <a:lvl5pPr marL="148776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236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DEA7B83-FF67-4CAF-B4F6-F300FF924810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6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519" y="1599643"/>
            <a:ext cx="8229023" cy="4527176"/>
          </a:xfrm>
          <a:prstGeom prst="rect">
            <a:avLst/>
          </a:prstGeom>
        </p:spPr>
        <p:txBody>
          <a:bodyPr lIns="81782" tIns="40889" rIns="81782" bIns="40889"/>
          <a:lstStyle>
            <a:lvl1pPr marL="342133" indent="-342133">
              <a:buFont typeface="Arial"/>
              <a:buChar char="•"/>
              <a:defRPr/>
            </a:lvl1pPr>
            <a:lvl2pPr marL="728272" indent="-283927">
              <a:buFont typeface="Arial"/>
              <a:buChar char="•"/>
              <a:defRPr/>
            </a:lvl2pPr>
            <a:lvl3pPr marL="1057627" indent="-227153">
              <a:buFont typeface="Arial"/>
              <a:buChar char="•"/>
              <a:defRPr/>
            </a:lvl3pPr>
            <a:lvl4pPr marL="1386984" indent="-227153">
              <a:buFont typeface="Arial"/>
              <a:buChar char="•"/>
              <a:defRPr/>
            </a:lvl4pPr>
            <a:lvl5pPr marL="1716340" indent="-22857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5637" y="495551"/>
            <a:ext cx="8312727" cy="443753"/>
          </a:xfrm>
          <a:prstGeom prst="rect">
            <a:avLst/>
          </a:prstGeom>
        </p:spPr>
        <p:txBody>
          <a:bodyPr lIns="81782" tIns="40889" rIns="81782" bIns="40889"/>
          <a:lstStyle>
            <a:lvl1pPr>
              <a:defRPr sz="3200" i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15637" y="880288"/>
            <a:ext cx="8312727" cy="322729"/>
          </a:xfrm>
          <a:prstGeom prst="rect">
            <a:avLst/>
          </a:prstGeom>
        </p:spPr>
        <p:txBody>
          <a:bodyPr vert="horz" lIns="81782" tIns="40889" rIns="81782" bIns="40889"/>
          <a:lstStyle>
            <a:lvl1pPr marL="0" indent="0">
              <a:buNone/>
              <a:defRPr b="0" i="1">
                <a:latin typeface="Georgia"/>
                <a:cs typeface="Georgia"/>
              </a:defRPr>
            </a:lvl1pPr>
            <a:lvl2pPr marL="444347" indent="0">
              <a:buNone/>
              <a:defRPr/>
            </a:lvl2pPr>
            <a:lvl3pPr marL="830490" indent="0">
              <a:buNone/>
              <a:defRPr/>
            </a:lvl3pPr>
            <a:lvl4pPr marL="1159841" indent="0">
              <a:buNone/>
              <a:defRPr/>
            </a:lvl4pPr>
            <a:lvl5pPr marL="148776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8658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F37EC36-4BBF-4C70-9842-6D9F0664669E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11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  <a:prstGeom prst="rect">
            <a:avLst/>
          </a:prstGeom>
        </p:spPr>
        <p:txBody>
          <a:bodyPr lIns="81782" tIns="40889" rIns="81782" bIns="40889" anchor="b"/>
          <a:lstStyle>
            <a:lvl1pPr marL="0" indent="0">
              <a:buNone/>
              <a:defRPr sz="1600" b="0" i="1"/>
            </a:lvl1pPr>
            <a:lvl2pPr marL="408852" indent="0">
              <a:buNone/>
              <a:defRPr sz="1800" b="1"/>
            </a:lvl2pPr>
            <a:lvl3pPr marL="817706" indent="0">
              <a:buNone/>
              <a:defRPr sz="1600" b="1"/>
            </a:lvl3pPr>
            <a:lvl4pPr marL="1226562" indent="0">
              <a:buNone/>
              <a:defRPr sz="1400" b="1"/>
            </a:lvl4pPr>
            <a:lvl5pPr marL="1635414" indent="0">
              <a:buNone/>
              <a:defRPr sz="1400" b="1"/>
            </a:lvl5pPr>
            <a:lvl6pPr marL="2044275" indent="0">
              <a:buNone/>
              <a:defRPr sz="1400" b="1"/>
            </a:lvl6pPr>
            <a:lvl7pPr marL="2453128" indent="0">
              <a:buNone/>
              <a:defRPr sz="1400" b="1"/>
            </a:lvl7pPr>
            <a:lvl8pPr marL="2861981" indent="0">
              <a:buNone/>
              <a:defRPr sz="1400" b="1"/>
            </a:lvl8pPr>
            <a:lvl9pPr marL="327083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4"/>
            <a:ext cx="4039465" cy="3951474"/>
          </a:xfrm>
          <a:prstGeom prst="rect">
            <a:avLst/>
          </a:prstGeom>
        </p:spPr>
        <p:txBody>
          <a:bodyPr lIns="81782" tIns="40889" rIns="81782" bIns="40889"/>
          <a:lstStyle>
            <a:lvl1pPr>
              <a:defRPr sz="1300">
                <a:latin typeface="Arial"/>
                <a:cs typeface="Arial"/>
              </a:defRPr>
            </a:lvl1pPr>
            <a:lvl2pPr>
              <a:defRPr sz="1300">
                <a:latin typeface="Arial"/>
                <a:cs typeface="Arial"/>
              </a:defRPr>
            </a:lvl2pPr>
            <a:lvl3pPr>
              <a:defRPr sz="1300">
                <a:latin typeface="Arial"/>
                <a:cs typeface="Arial"/>
              </a:defRPr>
            </a:lvl3pPr>
            <a:lvl4pPr>
              <a:defRPr sz="1300">
                <a:latin typeface="Arial"/>
                <a:cs typeface="Arial"/>
              </a:defRPr>
            </a:lvl4pPr>
            <a:lvl5pPr>
              <a:defRPr sz="1300">
                <a:latin typeface="Arial"/>
                <a:cs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6" y="1535206"/>
            <a:ext cx="4040909" cy="640136"/>
          </a:xfrm>
          <a:prstGeom prst="rect">
            <a:avLst/>
          </a:prstGeom>
        </p:spPr>
        <p:txBody>
          <a:bodyPr lIns="81782" tIns="40889" rIns="81782" bIns="40889" anchor="b"/>
          <a:lstStyle>
            <a:lvl1pPr marL="0" indent="0">
              <a:buNone/>
              <a:defRPr sz="1600" b="0" i="1"/>
            </a:lvl1pPr>
            <a:lvl2pPr marL="408852" indent="0">
              <a:buNone/>
              <a:defRPr sz="1800" b="1"/>
            </a:lvl2pPr>
            <a:lvl3pPr marL="817706" indent="0">
              <a:buNone/>
              <a:defRPr sz="1600" b="1"/>
            </a:lvl3pPr>
            <a:lvl4pPr marL="1226562" indent="0">
              <a:buNone/>
              <a:defRPr sz="1400" b="1"/>
            </a:lvl4pPr>
            <a:lvl5pPr marL="1635414" indent="0">
              <a:buNone/>
              <a:defRPr sz="1400" b="1"/>
            </a:lvl5pPr>
            <a:lvl6pPr marL="2044275" indent="0">
              <a:buNone/>
              <a:defRPr sz="1400" b="1"/>
            </a:lvl6pPr>
            <a:lvl7pPr marL="2453128" indent="0">
              <a:buNone/>
              <a:defRPr sz="1400" b="1"/>
            </a:lvl7pPr>
            <a:lvl8pPr marL="2861981" indent="0">
              <a:buNone/>
              <a:defRPr sz="1400" b="1"/>
            </a:lvl8pPr>
            <a:lvl9pPr marL="327083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645606" y="2175344"/>
            <a:ext cx="4040909" cy="3951474"/>
          </a:xfrm>
          <a:prstGeom prst="rect">
            <a:avLst/>
          </a:prstGeom>
        </p:spPr>
        <p:txBody>
          <a:bodyPr lIns="81782" tIns="40889" rIns="81782" bIns="40889"/>
          <a:lstStyle>
            <a:lvl1pPr>
              <a:defRPr sz="1300">
                <a:latin typeface="Arial"/>
                <a:cs typeface="Arial"/>
              </a:defRPr>
            </a:lvl1pPr>
            <a:lvl2pPr>
              <a:defRPr sz="1300">
                <a:latin typeface="Arial"/>
                <a:cs typeface="Arial"/>
              </a:defRPr>
            </a:lvl2pPr>
            <a:lvl3pPr>
              <a:defRPr sz="1300">
                <a:latin typeface="Arial"/>
                <a:cs typeface="Arial"/>
              </a:defRPr>
            </a:lvl3pPr>
            <a:lvl4pPr>
              <a:defRPr sz="1300">
                <a:latin typeface="Arial"/>
                <a:cs typeface="Arial"/>
              </a:defRPr>
            </a:lvl4pPr>
            <a:lvl5pPr>
              <a:defRPr sz="1300">
                <a:latin typeface="Arial"/>
                <a:cs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5637" y="495551"/>
            <a:ext cx="8312727" cy="443753"/>
          </a:xfrm>
          <a:prstGeom prst="rect">
            <a:avLst/>
          </a:prstGeom>
        </p:spPr>
        <p:txBody>
          <a:bodyPr lIns="81782" tIns="40889" rIns="81782" bIns="40889"/>
          <a:lstStyle>
            <a:lvl1pPr>
              <a:defRPr sz="3200" i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15637" y="880288"/>
            <a:ext cx="8312727" cy="322729"/>
          </a:xfrm>
          <a:prstGeom prst="rect">
            <a:avLst/>
          </a:prstGeom>
        </p:spPr>
        <p:txBody>
          <a:bodyPr vert="horz" lIns="81782" tIns="40889" rIns="81782" bIns="40889"/>
          <a:lstStyle>
            <a:lvl1pPr marL="0" indent="0">
              <a:buNone/>
              <a:defRPr b="0" i="1">
                <a:latin typeface="Georgia"/>
                <a:cs typeface="Georgia"/>
              </a:defRPr>
            </a:lvl1pPr>
            <a:lvl2pPr marL="444347" indent="0">
              <a:buNone/>
              <a:defRPr/>
            </a:lvl2pPr>
            <a:lvl3pPr marL="830490" indent="0">
              <a:buNone/>
              <a:defRPr/>
            </a:lvl3pPr>
            <a:lvl4pPr marL="1159841" indent="0">
              <a:buNone/>
              <a:defRPr/>
            </a:lvl4pPr>
            <a:lvl5pPr marL="1487763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2867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01CF5E4-6912-4B7B-98B1-6238478FB859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6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62" y="4800351"/>
            <a:ext cx="5486977" cy="567297"/>
          </a:xfrm>
          <a:prstGeom prst="rect">
            <a:avLst/>
          </a:prstGeom>
        </p:spPr>
        <p:txBody>
          <a:bodyPr lIns="81782" tIns="40889" rIns="81782" bIns="40889" anchor="b"/>
          <a:lstStyle>
            <a:lvl1pPr algn="l">
              <a:defRPr sz="1800" b="0" i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62" y="612122"/>
            <a:ext cx="5486977" cy="4115360"/>
          </a:xfrm>
          <a:prstGeom prst="rect">
            <a:avLst/>
          </a:prstGeom>
        </p:spPr>
        <p:txBody>
          <a:bodyPr lIns="81782" tIns="40889" rIns="81782" bIns="40889"/>
          <a:lstStyle>
            <a:lvl1pPr marL="0" indent="0">
              <a:buNone/>
              <a:defRPr sz="2900" i="1">
                <a:solidFill>
                  <a:schemeClr val="accent4"/>
                </a:solidFill>
              </a:defRPr>
            </a:lvl1pPr>
            <a:lvl2pPr marL="408852" indent="0">
              <a:buNone/>
              <a:defRPr sz="2500"/>
            </a:lvl2pPr>
            <a:lvl3pPr marL="817706" indent="0">
              <a:buNone/>
              <a:defRPr sz="2200"/>
            </a:lvl3pPr>
            <a:lvl4pPr marL="1226562" indent="0">
              <a:buNone/>
              <a:defRPr sz="1800"/>
            </a:lvl4pPr>
            <a:lvl5pPr marL="1635414" indent="0">
              <a:buNone/>
              <a:defRPr sz="1800"/>
            </a:lvl5pPr>
            <a:lvl6pPr marL="2044275" indent="0">
              <a:buNone/>
              <a:defRPr sz="1800"/>
            </a:lvl6pPr>
            <a:lvl7pPr marL="2453128" indent="0">
              <a:buNone/>
              <a:defRPr sz="1800"/>
            </a:lvl7pPr>
            <a:lvl8pPr marL="2861981" indent="0">
              <a:buNone/>
              <a:defRPr sz="1800"/>
            </a:lvl8pPr>
            <a:lvl9pPr marL="3270835" indent="0">
              <a:buNone/>
              <a:defRPr sz="1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62" y="5367618"/>
            <a:ext cx="5486977" cy="804022"/>
          </a:xfrm>
          <a:prstGeom prst="rect">
            <a:avLst/>
          </a:prstGeom>
        </p:spPr>
        <p:txBody>
          <a:bodyPr lIns="81782" tIns="40889" rIns="81782" bIns="40889"/>
          <a:lstStyle>
            <a:lvl1pPr marL="0" indent="0">
              <a:buNone/>
              <a:defRPr sz="1300" i="1"/>
            </a:lvl1pPr>
            <a:lvl2pPr marL="408852" indent="0">
              <a:buNone/>
              <a:defRPr sz="1100"/>
            </a:lvl2pPr>
            <a:lvl3pPr marL="817706" indent="0">
              <a:buNone/>
              <a:defRPr sz="900"/>
            </a:lvl3pPr>
            <a:lvl4pPr marL="1226562" indent="0">
              <a:buNone/>
              <a:defRPr sz="800"/>
            </a:lvl4pPr>
            <a:lvl5pPr marL="1635414" indent="0">
              <a:buNone/>
              <a:defRPr sz="800"/>
            </a:lvl5pPr>
            <a:lvl6pPr marL="2044275" indent="0">
              <a:buNone/>
              <a:defRPr sz="800"/>
            </a:lvl6pPr>
            <a:lvl7pPr marL="2453128" indent="0">
              <a:buNone/>
              <a:defRPr sz="800"/>
            </a:lvl7pPr>
            <a:lvl8pPr marL="2861981" indent="0">
              <a:buNone/>
              <a:defRPr sz="800"/>
            </a:lvl8pPr>
            <a:lvl9pPr marL="327083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75050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25CD252-478F-4153-A0E3-B941B9244B6A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258763" y="250825"/>
            <a:ext cx="8626475" cy="63563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7" name="Picture 1" descr="bracket_lf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6188" y="1681163"/>
            <a:ext cx="1009650" cy="378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bracket_rt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0188" y="1816100"/>
            <a:ext cx="1039812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26776" y="2383043"/>
            <a:ext cx="6093229" cy="1387736"/>
          </a:xfrm>
          <a:prstGeom prst="rect">
            <a:avLst/>
          </a:prstGeom>
          <a:noFill/>
          <a:ln>
            <a:noFill/>
          </a:ln>
        </p:spPr>
        <p:txBody>
          <a:bodyPr lIns="0" tIns="0" rIns="203516" bIns="0"/>
          <a:lstStyle>
            <a:lvl1pPr algn="ctr" defTabSz="911406" rtl="0" eaLnBrk="0" fontAlgn="base" hangingPunct="0">
              <a:lnSpc>
                <a:spcPct val="60000"/>
              </a:lnSpc>
              <a:spcBef>
                <a:spcPct val="30000"/>
              </a:spcBef>
              <a:spcAft>
                <a:spcPct val="0"/>
              </a:spcAft>
              <a:buFont typeface="Times" charset="0"/>
              <a:buNone/>
              <a:defRPr lang="en-US" sz="5700" i="1" kern="1200" baseline="-25000" dirty="0">
                <a:solidFill>
                  <a:schemeClr val="accent3"/>
                </a:solidFill>
                <a:latin typeface="Georgia"/>
                <a:ea typeface="ＭＳ Ｐゴシック" charset="0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526776" y="3697941"/>
            <a:ext cx="6093229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203516" bIns="0">
            <a:prstTxWarp prst="textNoShape">
              <a:avLst/>
            </a:prstTxWarp>
          </a:bodyPr>
          <a:lstStyle>
            <a:lvl1pPr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i="1" kern="1200" baseline="0" dirty="0" smtClean="0">
                <a:solidFill>
                  <a:srgbClr val="FFFFFF"/>
                </a:solidFill>
                <a:latin typeface="Georgia" pitchFamily="-72" charset="0"/>
                <a:ea typeface="Georgia" pitchFamily="-72" charset="0"/>
                <a:cs typeface="Georgia" pitchFamily="-72" charset="0"/>
              </a:defRPr>
            </a:lvl1pPr>
            <a:lvl2pPr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i="1" kern="1200" baseline="0" dirty="0" smtClean="0">
                <a:solidFill>
                  <a:srgbClr val="FFFFFF"/>
                </a:solidFill>
                <a:latin typeface="Georgia" pitchFamily="-72" charset="0"/>
                <a:ea typeface="Georgia" pitchFamily="-72" charset="0"/>
                <a:cs typeface="Georgia" pitchFamily="-72" charset="0"/>
              </a:defRPr>
            </a:lvl2pPr>
            <a:lvl3pPr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i="1" kern="1200" baseline="0" dirty="0" smtClean="0">
                <a:solidFill>
                  <a:srgbClr val="FFFFFF"/>
                </a:solidFill>
                <a:latin typeface="Georgia" pitchFamily="-72" charset="0"/>
                <a:ea typeface="Georgia" pitchFamily="-72" charset="0"/>
                <a:cs typeface="Georgia" pitchFamily="-72" charset="0"/>
              </a:defRPr>
            </a:lvl3pPr>
            <a:lvl4pPr marL="0"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i="1" kern="1200" baseline="0" dirty="0" smtClean="0">
                <a:solidFill>
                  <a:srgbClr val="FFFFFF"/>
                </a:solidFill>
                <a:latin typeface="Georgia" pitchFamily="-72" charset="0"/>
                <a:ea typeface="Georgia" pitchFamily="-72" charset="0"/>
                <a:cs typeface="Georgia" pitchFamily="-72" charset="0"/>
              </a:defRPr>
            </a:lvl4pPr>
            <a:lvl5pPr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i="1" kern="1200" baseline="0" dirty="0">
                <a:solidFill>
                  <a:srgbClr val="FFFFFF"/>
                </a:solidFill>
                <a:latin typeface="Georgia" pitchFamily="-72" charset="0"/>
                <a:ea typeface="Georgia" pitchFamily="-72" charset="0"/>
                <a:cs typeface="Georgia" pitchFamily="-7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02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238" tIns="45619" rIns="91238" bIns="456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19"/>
            <a:ext cx="8229600" cy="4525963"/>
          </a:xfrm>
          <a:prstGeom prst="rect">
            <a:avLst/>
          </a:prstGeom>
        </p:spPr>
        <p:txBody>
          <a:bodyPr lIns="91238" tIns="45619" rIns="91238" bIns="456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238" tIns="45619" rIns="91238" bIns="45619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fld id="{5A196C22-B955-4979-AD51-627803648FE2}" type="datetimeFigureOut">
              <a:rPr lang="en-US">
                <a:latin typeface="Calibri" pitchFamily="34" charset="0"/>
                <a:ea typeface="MS PGothic" pitchFamily="34" charset="-128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  <a:defRPr/>
              </a:pPr>
              <a:t>10/22/14</a:t>
            </a:fld>
            <a:endParaRPr lang="en-US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238" tIns="45619" rIns="91238" bIns="45619" numCol="1" anchor="t" anchorCtr="0" compatLnSpc="1">
            <a:prstTxWarp prst="textNoShape">
              <a:avLst/>
            </a:prstTxWarp>
          </a:bodyPr>
          <a:lstStyle>
            <a:lvl1pPr defTabSz="456827">
              <a:defRPr>
                <a:solidFill>
                  <a:srgbClr val="000000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238" tIns="45619" rIns="91238" bIns="45619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 defTabSz="455613" fontAlgn="base">
              <a:spcBef>
                <a:spcPct val="0"/>
              </a:spcBef>
              <a:spcAft>
                <a:spcPct val="0"/>
              </a:spcAft>
              <a:defRPr/>
            </a:pPr>
            <a:fld id="{EECA9BAD-AB13-4CF7-BA65-63D4D376095A}" type="slidenum">
              <a:rPr lang="en-US">
                <a:latin typeface="Calibri" pitchFamily="34" charset="0"/>
                <a:ea typeface="MS PGothic" pitchFamily="34" charset="-128"/>
              </a:rPr>
              <a:pPr defTabSz="4556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4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55151" y="1194519"/>
            <a:ext cx="8618955" cy="4775977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50" y="184353"/>
            <a:ext cx="8618956" cy="41606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5150" y="600414"/>
            <a:ext cx="8620467" cy="32272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400" b="0" i="0" cap="none" baseline="0">
                <a:solidFill>
                  <a:schemeClr val="tx1"/>
                </a:solidFill>
                <a:latin typeface="+mn-lt"/>
                <a:cs typeface="Georgia"/>
              </a:defRPr>
            </a:lvl1pPr>
            <a:lvl2pPr marL="441166" indent="0">
              <a:buNone/>
              <a:defRPr/>
            </a:lvl2pPr>
            <a:lvl3pPr marL="824545" indent="0">
              <a:buNone/>
              <a:defRPr/>
            </a:lvl3pPr>
            <a:lvl4pPr marL="1151543" indent="0">
              <a:buNone/>
              <a:defRPr/>
            </a:lvl4pPr>
            <a:lvl5pPr marL="1477132" indent="0">
              <a:buNone/>
              <a:defRPr/>
            </a:lvl5pPr>
          </a:lstStyle>
          <a:p>
            <a:r>
              <a:rPr lang="en-US" dirty="0" smtClean="0"/>
              <a:t>If a subhead is needed, try to keep it to one line (two maximum).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4014" y="6607378"/>
            <a:ext cx="7712107" cy="244883"/>
          </a:xfrm>
        </p:spPr>
        <p:txBody>
          <a:bodyPr/>
          <a:lstStyle>
            <a:lvl1pPr>
              <a:buNone/>
              <a:defRPr sz="7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6" name="Slide Number Placeholder 3"/>
          <p:cNvSpPr txBox="1">
            <a:spLocks noGrp="1"/>
          </p:cNvSpPr>
          <p:nvPr userDrawn="1"/>
        </p:nvSpPr>
        <p:spPr bwMode="auto">
          <a:xfrm>
            <a:off x="8527943" y="6625030"/>
            <a:ext cx="539750" cy="228320"/>
          </a:xfrm>
          <a:prstGeom prst="rect">
            <a:avLst/>
          </a:prstGeom>
          <a:noFill/>
          <a:ln>
            <a:noFill/>
          </a:ln>
          <a:extLst/>
        </p:spPr>
        <p:txBody>
          <a:bodyPr lIns="90446" tIns="45223" rIns="90446" bIns="45223"/>
          <a:lstStyle>
            <a:lvl1pPr defTabSz="1019175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1019175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19175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19175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19175"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0" hangingPunct="0">
              <a:defRPr/>
            </a:pPr>
            <a:fld id="{1E38347C-DA6D-4C25-9CB3-8D72BF206DE3}" type="slidenum">
              <a:rPr lang="en-US" sz="700" baseline="0" smtClean="0">
                <a:solidFill>
                  <a:srgbClr val="3C2416"/>
                </a:solidFill>
              </a:rPr>
              <a:pPr algn="r" eaLnBrk="0" hangingPunct="0">
                <a:defRPr/>
              </a:pPr>
              <a:t>‹#›</a:t>
            </a:fld>
            <a:endParaRPr lang="en-US" sz="700" baseline="0" dirty="0" smtClean="0">
              <a:solidFill>
                <a:srgbClr val="3C24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3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Header: Picture w/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7818" y="201706"/>
            <a:ext cx="8728364" cy="6454588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&amp; BKGRND: Picture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rdLogo-b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7" y="6616629"/>
            <a:ext cx="745053" cy="9089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7818" y="201708"/>
            <a:ext cx="8728364" cy="634970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8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1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489" y="6356537"/>
            <a:ext cx="2133023" cy="3655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489" y="6356537"/>
            <a:ext cx="2895023" cy="3655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489" y="6356537"/>
            <a:ext cx="2133023" cy="36559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A5A16B1-087B-4EE6-AF25-A42053B751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82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e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260350" y="252413"/>
            <a:ext cx="8623300" cy="63531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3" name="Picture 5" descr="NordLogo-6i-(white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75" y="469900"/>
            <a:ext cx="1719263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0" y="3429000"/>
            <a:ext cx="4918075" cy="874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6750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een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260350" y="252413"/>
            <a:ext cx="8623300" cy="6353175"/>
          </a:xfrm>
          <a:prstGeom prst="rect">
            <a:avLst/>
          </a:prstGeom>
          <a:solidFill>
            <a:srgbClr val="B2B441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3429000"/>
            <a:ext cx="4918075" cy="874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4" name="Picture 5" descr="NordLogo-6i-(white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8475" y="469900"/>
            <a:ext cx="1719263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88937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Light Blu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258763" y="250825"/>
            <a:ext cx="8626475" cy="6356350"/>
          </a:xfrm>
          <a:prstGeom prst="rect">
            <a:avLst/>
          </a:prstGeom>
          <a:solidFill>
            <a:srgbClr val="E4EDEA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" name="Rectangle 18"/>
          <p:cNvSpPr>
            <a:spLocks noChangeArrowheads="1"/>
          </p:cNvSpPr>
          <p:nvPr/>
        </p:nvSpPr>
        <p:spPr bwMode="auto">
          <a:xfrm>
            <a:off x="0" y="3429000"/>
            <a:ext cx="4918075" cy="874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4" name="Picture 7" descr="Nordstrom logo 7i (black).eps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0063" y="468313"/>
            <a:ext cx="172085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21907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BF1B7BB-04EB-4893-88C1-20968F93E1A5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258763" y="250825"/>
            <a:ext cx="8626475" cy="63563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08217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260350" y="252413"/>
            <a:ext cx="8623300" cy="6353175"/>
          </a:xfrm>
          <a:prstGeom prst="rect">
            <a:avLst/>
          </a:prstGeom>
          <a:solidFill>
            <a:srgbClr val="B2B441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3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BB4E157-85B4-4A23-BB9E-3E7983C8B906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848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Nordstrom_logo_2i_black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6656388"/>
            <a:ext cx="757238" cy="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3"/>
          <p:cNvSpPr txBox="1">
            <a:spLocks noGrp="1"/>
          </p:cNvSpPr>
          <p:nvPr/>
        </p:nvSpPr>
        <p:spPr bwMode="auto">
          <a:xfrm>
            <a:off x="8534400" y="6589713"/>
            <a:ext cx="539750" cy="227012"/>
          </a:xfrm>
          <a:prstGeom prst="rect">
            <a:avLst/>
          </a:prstGeom>
          <a:noFill/>
          <a:ln>
            <a:noFill/>
          </a:ln>
          <a:extLst/>
        </p:spPr>
        <p:txBody>
          <a:bodyPr lIns="91099" tIns="45552" rIns="91099" bIns="45552"/>
          <a:lstStyle/>
          <a:p>
            <a:pPr algn="r" defTabSz="101917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7E8A949-9385-4D8A-9E72-9F8F18E2707B}" type="slidenum">
              <a:rPr lang="en-US" sz="700">
                <a:solidFill>
                  <a:srgbClr val="3C2416"/>
                </a:solidFill>
                <a:latin typeface="Arial" pitchFamily="34" charset="0"/>
                <a:ea typeface="MS PGothic" pitchFamily="34" charset="-128"/>
              </a:rPr>
              <a:pPr algn="r" defTabSz="101917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>
              <a:solidFill>
                <a:srgbClr val="3C2416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258763" y="250825"/>
            <a:ext cx="8626475" cy="6356350"/>
          </a:xfrm>
          <a:prstGeom prst="rect">
            <a:avLst/>
          </a:prstGeom>
          <a:solidFill>
            <a:srgbClr val="E4EDEA"/>
          </a:solidFill>
          <a:ln w="9525">
            <a:noFill/>
            <a:miter lim="800000"/>
            <a:headEnd/>
            <a:tailEnd/>
          </a:ln>
        </p:spPr>
        <p:txBody>
          <a:bodyPr wrap="none" lIns="81782" tIns="40889" rIns="81782" bIns="40889" anchor="ctr"/>
          <a:lstStyle/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08858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3.xml"/><Relationship Id="rId5" Type="http://schemas.openxmlformats.org/officeDocument/2006/relationships/vmlDrawing" Target="../drawings/vmlDrawing1.vml"/><Relationship Id="rId6" Type="http://schemas.openxmlformats.org/officeDocument/2006/relationships/tags" Target="../tags/tag1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15"/>
          <p:cNvSpPr>
            <a:spLocks noChangeArrowheads="1"/>
          </p:cNvSpPr>
          <p:nvPr/>
        </p:nvSpPr>
        <p:spPr bwMode="auto">
          <a:xfrm>
            <a:off x="0" y="6700838"/>
            <a:ext cx="9144000" cy="1571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099" tIns="45552" rIns="91099" bIns="45552" anchor="ctr"/>
          <a:lstStyle/>
          <a:p>
            <a:pPr algn="ctr" defTabSz="911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1411" name="Rectangle 16"/>
          <p:cNvSpPr>
            <a:spLocks noChangeArrowheads="1"/>
          </p:cNvSpPr>
          <p:nvPr/>
        </p:nvSpPr>
        <p:spPr bwMode="auto">
          <a:xfrm>
            <a:off x="0" y="0"/>
            <a:ext cx="9144000" cy="146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099" tIns="45552" rIns="91099" bIns="45552" anchor="ctr"/>
          <a:lstStyle/>
          <a:p>
            <a:pPr algn="ctr" defTabSz="911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</a:t>
            </a:r>
          </a:p>
        </p:txBody>
      </p:sp>
      <p:sp>
        <p:nvSpPr>
          <p:cNvPr id="401412" name="Rectangle 17"/>
          <p:cNvSpPr>
            <a:spLocks noChangeArrowheads="1"/>
          </p:cNvSpPr>
          <p:nvPr/>
        </p:nvSpPr>
        <p:spPr bwMode="auto">
          <a:xfrm>
            <a:off x="0" y="0"/>
            <a:ext cx="150813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099" tIns="45552" rIns="91099" bIns="45552" anchor="ctr"/>
          <a:lstStyle/>
          <a:p>
            <a:pPr algn="ctr" defTabSz="911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401413" name="Rectangle 18"/>
          <p:cNvSpPr>
            <a:spLocks noChangeArrowheads="1"/>
          </p:cNvSpPr>
          <p:nvPr/>
        </p:nvSpPr>
        <p:spPr bwMode="auto">
          <a:xfrm>
            <a:off x="8993188" y="0"/>
            <a:ext cx="150812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099" tIns="45552" rIns="91099" bIns="45552" anchor="ctr"/>
          <a:lstStyle/>
          <a:p>
            <a:pPr algn="ctr" defTabSz="9112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18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1225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l" defTabSz="911225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MS PGothic" pitchFamily="34" charset="-128"/>
          <a:cs typeface="MS PGothic" charset="0"/>
        </a:defRPr>
      </a:lvl2pPr>
      <a:lvl3pPr algn="l" defTabSz="911225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MS PGothic" pitchFamily="34" charset="-128"/>
          <a:cs typeface="MS PGothic" charset="0"/>
        </a:defRPr>
      </a:lvl3pPr>
      <a:lvl4pPr algn="l" defTabSz="911225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MS PGothic" pitchFamily="34" charset="-128"/>
          <a:cs typeface="MS PGothic" charset="0"/>
        </a:defRPr>
      </a:lvl4pPr>
      <a:lvl5pPr algn="l" defTabSz="911225" rtl="0" eaLnBrk="0" fontAlgn="base" hangingPunct="0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MS PGothic" pitchFamily="34" charset="-128"/>
          <a:cs typeface="MS PGothic" charset="0"/>
        </a:defRPr>
      </a:lvl5pPr>
      <a:lvl6pPr marL="408852" algn="l" defTabSz="911406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817706" algn="l" defTabSz="911406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226562" algn="l" defTabSz="911406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635414" algn="l" defTabSz="911406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341313" indent="-341313" algn="l" defTabSz="911225" rtl="0" eaLnBrk="0" fontAlgn="base" hangingPunct="0">
        <a:spcBef>
          <a:spcPct val="3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27075" indent="-282575" algn="l" defTabSz="911225" rtl="0" eaLnBrk="0" fontAlgn="base" hangingPunct="0">
        <a:spcBef>
          <a:spcPct val="3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057275" indent="-227013" algn="l" defTabSz="911225" rtl="0" eaLnBrk="0" fontAlgn="base" hangingPunct="0">
        <a:spcBef>
          <a:spcPct val="3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85888" indent="-227013" algn="l" defTabSz="911225" rtl="0" eaLnBrk="0" fontAlgn="base" hangingPunct="0">
        <a:spcBef>
          <a:spcPct val="3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716088" indent="-227013" algn="l" defTabSz="911225" rtl="0" eaLnBrk="0" fontAlgn="base" hangingPunct="0">
        <a:spcBef>
          <a:spcPct val="3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25191" indent="-227153" algn="l" defTabSz="911406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534043" indent="-227153" algn="l" defTabSz="911406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942899" indent="-227153" algn="l" defTabSz="911406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351754" indent="-227153" algn="l" defTabSz="911406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852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7706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6562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5414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4275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3128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1981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0835" algn="l" defTabSz="81770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443" y="1402"/>
          <a:ext cx="1443" cy="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9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" y="1402"/>
                        <a:ext cx="1443" cy="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87537" y="1159568"/>
            <a:ext cx="8683728" cy="4527176"/>
          </a:xfrm>
          <a:prstGeom prst="rect">
            <a:avLst/>
          </a:prstGeom>
        </p:spPr>
        <p:txBody>
          <a:bodyPr vert="horz" lIns="82039" tIns="41020" rIns="82039" bIns="410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255149" y="184353"/>
            <a:ext cx="8717572" cy="416061"/>
          </a:xfrm>
          <a:prstGeom prst="rect">
            <a:avLst/>
          </a:prstGeom>
        </p:spPr>
        <p:txBody>
          <a:bodyPr vert="horz" lIns="82039" tIns="0" rIns="82039" bIns="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pic>
        <p:nvPicPr>
          <p:cNvPr id="6" name="Picture 12" descr="NordLogo-black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803" y="6687011"/>
            <a:ext cx="745053" cy="9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2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04884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300" cap="all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ＭＳ Ｐゴシック" pitchFamily="1" charset="-128"/>
          <a:cs typeface="ＭＳ Ｐゴシック" charset="0"/>
        </a:defRPr>
      </a:lvl2pPr>
      <a:lvl3pPr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ＭＳ Ｐゴシック" pitchFamily="1" charset="-128"/>
          <a:cs typeface="ＭＳ Ｐゴシック" charset="0"/>
        </a:defRPr>
      </a:lvl3pPr>
      <a:lvl4pPr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ＭＳ Ｐゴシック" pitchFamily="1" charset="-128"/>
          <a:cs typeface="ＭＳ Ｐゴシック" charset="0"/>
        </a:defRPr>
      </a:lvl4pPr>
      <a:lvl5pPr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eorgia" charset="0"/>
          <a:ea typeface="ＭＳ Ｐゴシック" pitchFamily="1" charset="-128"/>
          <a:cs typeface="ＭＳ Ｐゴシック" charset="0"/>
        </a:defRPr>
      </a:lvl5pPr>
      <a:lvl6pPr marL="405930"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811858"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217788"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623717" algn="l" defTabSz="904884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106651" indent="-106651" algn="l" defTabSz="904884" rtl="0" eaLnBrk="1" fontAlgn="base" hangingPunct="1">
        <a:spcBef>
          <a:spcPts val="0"/>
        </a:spcBef>
        <a:spcAft>
          <a:spcPct val="0"/>
        </a:spcAft>
        <a:buFont typeface="Arial"/>
        <a:buChar char="•"/>
        <a:tabLst>
          <a:tab pos="101125" algn="l"/>
        </a:tabLst>
        <a:defRPr lang="en-US" sz="1000" b="1" i="0" cap="all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106651" indent="0" algn="l" defTabSz="5698" rtl="0" eaLnBrk="1" fontAlgn="base" hangingPunct="1">
        <a:spcBef>
          <a:spcPts val="0"/>
        </a:spcBef>
        <a:spcAft>
          <a:spcPct val="0"/>
        </a:spcAft>
        <a:buFont typeface="Arial"/>
        <a:buNone/>
        <a:defRPr lang="en-US" sz="1000" b="0" i="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06651" indent="0" algn="l" defTabSz="101125" rtl="0" eaLnBrk="1" fontAlgn="base" hangingPunct="1">
        <a:spcBef>
          <a:spcPts val="0"/>
        </a:spcBef>
        <a:spcAft>
          <a:spcPct val="0"/>
        </a:spcAft>
        <a:buFont typeface="Arial"/>
        <a:buNone/>
        <a:defRPr lang="en-US" sz="1000" i="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06651" indent="0" algn="l" defTabSz="101125" rtl="0" eaLnBrk="1" fontAlgn="base" hangingPunct="1">
        <a:spcBef>
          <a:spcPts val="0"/>
        </a:spcBef>
        <a:spcAft>
          <a:spcPct val="0"/>
        </a:spcAft>
        <a:buFont typeface="Arial"/>
        <a:buNone/>
        <a:defRPr lang="en-US" sz="1000" i="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106651" indent="0" algn="l" defTabSz="101125" rtl="0" eaLnBrk="1" fontAlgn="base" hangingPunct="1">
        <a:spcBef>
          <a:spcPts val="0"/>
        </a:spcBef>
        <a:spcAft>
          <a:spcPct val="0"/>
        </a:spcAft>
        <a:buFont typeface="Arial"/>
        <a:buNone/>
        <a:defRPr lang="en-US" sz="1000" i="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109988" indent="-225517" algn="l" defTabSz="904884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515917" indent="-225517" algn="l" defTabSz="904884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921846" indent="-225517" algn="l" defTabSz="904884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327775" indent="-225517" algn="l" defTabSz="904884" rtl="0" eaLnBrk="1" fontAlgn="base" hangingPunct="1">
        <a:spcBef>
          <a:spcPct val="30000"/>
        </a:spcBef>
        <a:spcAft>
          <a:spcPct val="0"/>
        </a:spcAft>
        <a:buFont typeface="Times" pitchFamily="1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930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1858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7788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3717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9648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5576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1506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7434" algn="l" defTabSz="81185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emf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Louis K. - Creative Commons Attribution-ShareAlike License  https://www.flickr.com/photos/49644719@N06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7546" y="8672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905" y="387048"/>
            <a:ext cx="8611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prstClr val="white"/>
                </a:solidFill>
                <a:latin typeface="Raleway "/>
                <a:cs typeface="Raleway "/>
              </a:rPr>
              <a:t>Quality &amp; Throughput</a:t>
            </a:r>
            <a:endParaRPr lang="en-US" sz="6000" b="1" dirty="0">
              <a:solidFill>
                <a:prstClr val="white"/>
              </a:solidFill>
              <a:latin typeface="Raleway "/>
              <a:cs typeface="Raleway 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3103" y="5510592"/>
            <a:ext cx="94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June 13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7638" y="5527304"/>
            <a:ext cx="90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Sep 13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7911" y="5510592"/>
            <a:ext cx="95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Dec  13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3601" y="5560728"/>
            <a:ext cx="11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Mar 14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8527" y="5573222"/>
            <a:ext cx="93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June 14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0420" y="6083905"/>
            <a:ext cx="279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Bugs</a:t>
            </a:r>
          </a:p>
          <a:p>
            <a:r>
              <a:rPr lang="en-US" dirty="0">
                <a:solidFill>
                  <a:srgbClr val="FFFFFF"/>
                </a:solidFill>
              </a:rPr>
              <a:t>Features per month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8520" y="6168571"/>
            <a:ext cx="241900" cy="193524"/>
          </a:xfrm>
          <a:prstGeom prst="rect">
            <a:avLst/>
          </a:prstGeom>
          <a:solidFill>
            <a:srgbClr val="FF180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1811" y="6458857"/>
            <a:ext cx="241900" cy="193524"/>
          </a:xfrm>
          <a:prstGeom prst="rect">
            <a:avLst/>
          </a:prstGeom>
          <a:solidFill>
            <a:srgbClr val="358FD5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467853" y="867253"/>
          <a:ext cx="8143958" cy="4301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352865" y="5560728"/>
            <a:ext cx="90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Sep 14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66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79425" y="3786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79425" y="4243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047744"/>
              </p:ext>
            </p:extLst>
          </p:nvPr>
        </p:nvGraphicFramePr>
        <p:xfrm>
          <a:off x="304800" y="381000"/>
          <a:ext cx="8615598" cy="624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5" name="Document" r:id="rId3" imgW="8370363" imgH="4586501" progId="Word.Document.12">
                  <p:embed/>
                </p:oleObj>
              </mc:Choice>
              <mc:Fallback>
                <p:oleObj name="Document" r:id="rId3" imgW="8370363" imgH="45865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381000"/>
                        <a:ext cx="8615598" cy="624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Smiley Face 36"/>
          <p:cNvSpPr/>
          <p:nvPr/>
        </p:nvSpPr>
        <p:spPr>
          <a:xfrm>
            <a:off x="479425" y="3786188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/>
          <p:cNvSpPr/>
          <p:nvPr/>
        </p:nvSpPr>
        <p:spPr>
          <a:xfrm>
            <a:off x="1143000" y="4800600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/>
          <p:cNvSpPr/>
          <p:nvPr/>
        </p:nvSpPr>
        <p:spPr>
          <a:xfrm>
            <a:off x="1905000" y="3787937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/>
          <p:cNvSpPr/>
          <p:nvPr/>
        </p:nvSpPr>
        <p:spPr>
          <a:xfrm>
            <a:off x="2667000" y="4800600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/>
          <p:cNvSpPr/>
          <p:nvPr/>
        </p:nvSpPr>
        <p:spPr>
          <a:xfrm>
            <a:off x="3330575" y="3786188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/>
          <p:cNvSpPr/>
          <p:nvPr/>
        </p:nvSpPr>
        <p:spPr>
          <a:xfrm>
            <a:off x="4052211" y="4853953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/>
          <p:cNvSpPr/>
          <p:nvPr/>
        </p:nvSpPr>
        <p:spPr>
          <a:xfrm>
            <a:off x="4931425" y="3804817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/>
          <p:cNvSpPr/>
          <p:nvPr/>
        </p:nvSpPr>
        <p:spPr>
          <a:xfrm>
            <a:off x="5595523" y="4853953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/>
          <p:cNvSpPr/>
          <p:nvPr/>
        </p:nvSpPr>
        <p:spPr>
          <a:xfrm>
            <a:off x="6314787" y="3786188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/>
          <p:cNvSpPr/>
          <p:nvPr/>
        </p:nvSpPr>
        <p:spPr>
          <a:xfrm>
            <a:off x="6921347" y="4800600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7447060" y="3840506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/>
          <p:cNvSpPr/>
          <p:nvPr/>
        </p:nvSpPr>
        <p:spPr>
          <a:xfrm>
            <a:off x="8234597" y="4800600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miley Face 49"/>
          <p:cNvSpPr/>
          <p:nvPr/>
        </p:nvSpPr>
        <p:spPr>
          <a:xfrm>
            <a:off x="6642162" y="1450675"/>
            <a:ext cx="434975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Callout 50"/>
          <p:cNvSpPr/>
          <p:nvPr/>
        </p:nvSpPr>
        <p:spPr>
          <a:xfrm>
            <a:off x="6532274" y="265678"/>
            <a:ext cx="606560" cy="1066800"/>
          </a:xfrm>
          <a:prstGeom prst="downArrowCallou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227121" y="466635"/>
            <a:ext cx="2884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BEFORE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= NOW</a:t>
            </a:r>
            <a:endParaRPr lang="en-US" dirty="0"/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505666" y="172287"/>
            <a:ext cx="5323581" cy="16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800" dirty="0" smtClean="0">
                <a:latin typeface="Georgia" panose="02040502050405020303" pitchFamily="18" charset="0"/>
                <a:ea typeface="ＭＳ Ｐゴシック" panose="020B0600070205080204" pitchFamily="34" charset="-128"/>
              </a:rPr>
              <a:t>RESULTS: </a:t>
            </a:r>
          </a:p>
          <a:p>
            <a:pPr algn="l"/>
            <a:r>
              <a:rPr lang="en-US" altLang="en-US" sz="2800" dirty="0" smtClean="0">
                <a:latin typeface="Georgia" panose="02040502050405020303" pitchFamily="18" charset="0"/>
                <a:ea typeface="ＭＳ Ｐゴシック" panose="020B0600070205080204" pitchFamily="34" charset="-128"/>
              </a:rPr>
              <a:t>DEPLOYMENT/RELEASE FREQUENCY</a:t>
            </a:r>
            <a:endParaRPr lang="en-US" altLang="en-US" sz="2800" b="1" dirty="0" smtClean="0"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474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aura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2150" y="4610100"/>
            <a:ext cx="3371850" cy="2247900"/>
          </a:xfrm>
          <a:prstGeom prst="rect">
            <a:avLst/>
          </a:prstGeom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3999" cy="130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288" y="76201"/>
            <a:ext cx="8915400" cy="9906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Georgia" panose="02040502050405020303" pitchFamily="18" charset="0"/>
              </a:rPr>
              <a:t>STORY:  RESTAURANT RE-CONCEPTS</a:t>
            </a:r>
            <a:endParaRPr lang="en-US" sz="3600" dirty="0">
              <a:latin typeface="Georgia" panose="020405020504050203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8600" y="1447800"/>
            <a:ext cx="8763000" cy="495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Some context: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62626"/>
                </a:solidFill>
                <a:latin typeface="Georgia" panose="02040502050405020303" pitchFamily="18" charset="0"/>
              </a:rPr>
              <a:t>11 </a:t>
            </a:r>
            <a:r>
              <a:rPr lang="en-US" sz="3200" dirty="0">
                <a:solidFill>
                  <a:srgbClr val="262626"/>
                </a:solidFill>
                <a:latin typeface="Georgia" panose="02040502050405020303" pitchFamily="18" charset="0"/>
              </a:rPr>
              <a:t>r</a:t>
            </a:r>
            <a:r>
              <a:rPr lang="en-US" sz="3200" dirty="0" smtClean="0">
                <a:solidFill>
                  <a:srgbClr val="262626"/>
                </a:solidFill>
                <a:latin typeface="Georgia" panose="02040502050405020303" pitchFamily="18" charset="0"/>
              </a:rPr>
              <a:t>e-concepts completed in 2013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62626"/>
                </a:solidFill>
                <a:latin typeface="Georgia" panose="02040502050405020303" pitchFamily="18" charset="0"/>
              </a:rPr>
              <a:t>44 planned in 2014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262626"/>
                </a:solidFill>
                <a:latin typeface="Georgia" panose="02040502050405020303" pitchFamily="18" charset="0"/>
              </a:rPr>
              <a:t>30+ high impacting incidents in 2 months</a:t>
            </a:r>
          </a:p>
          <a:p>
            <a:pPr algn="l"/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algn="l"/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Business leader phone call – “you need to triple the size of your team….”</a:t>
            </a:r>
          </a:p>
          <a:p>
            <a:pPr algn="l"/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My response – “that’s one way to solve it….”</a:t>
            </a:r>
            <a:endParaRPr lang="en-US" dirty="0">
              <a:solidFill>
                <a:srgbClr val="26262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7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5555" y="76200"/>
            <a:ext cx="9078445" cy="110938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2400" dirty="0" smtClean="0">
                <a:latin typeface="Georgia" panose="02040502050405020303" pitchFamily="18" charset="0"/>
              </a:rPr>
              <a:t>RESULTS:  RESTAURANT CONTINUOUS IMPROVEMENT</a:t>
            </a:r>
          </a:p>
        </p:txBody>
      </p:sp>
      <p:pic>
        <p:nvPicPr>
          <p:cNvPr id="6147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256" y="1237582"/>
            <a:ext cx="7802656" cy="3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Chart 1" descr="image00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48200"/>
            <a:ext cx="7793131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04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" y="381000"/>
            <a:ext cx="8534400" cy="147002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What I want to leave you with….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800" y="1828800"/>
            <a:ext cx="8610600" cy="4625975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PEOPLE - #1 asset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Everything we build should be about the customer – ask ourselves “would the customer value that?”</a:t>
            </a:r>
          </a:p>
          <a:p>
            <a:pPr algn="l"/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Passionate belief in continuous improvement as a critical component of how we get work done in the future – need to create a learning culture</a:t>
            </a:r>
            <a:b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</a:b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Be persistent….”keep going”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Leaders HAVE to evolve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</a:endParaRPr>
          </a:p>
          <a:p>
            <a:pPr algn="l"/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4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381000"/>
            <a:ext cx="79248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eorgia" panose="02040502050405020303" pitchFamily="18" charset="0"/>
              </a:rPr>
              <a:t>If I could wave a magic wand, every leader in the organization would….</a:t>
            </a:r>
            <a:endParaRPr lang="en-US" sz="2800" dirty="0">
              <a:latin typeface="Georgia" panose="020405020504050203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800" y="1981200"/>
            <a:ext cx="8305800" cy="4572000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Honor Reality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Become a student - Go &amp; </a:t>
            </a:r>
            <a:r>
              <a:rPr lang="en-US" dirty="0">
                <a:solidFill>
                  <a:srgbClr val="262626"/>
                </a:solidFill>
                <a:latin typeface="Georgia" panose="02040502050405020303" pitchFamily="18" charset="0"/>
              </a:rPr>
              <a:t>S</a:t>
            </a: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ee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Become a teacher – Learning </a:t>
            </a:r>
            <a:r>
              <a:rPr lang="en-US" dirty="0">
                <a:solidFill>
                  <a:srgbClr val="262626"/>
                </a:solidFill>
                <a:latin typeface="Georgia" panose="02040502050405020303" pitchFamily="18" charset="0"/>
              </a:rPr>
              <a:t>C</a:t>
            </a: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ulture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Problem Solving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Improvement Kata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Lead by Example (actions matching words)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Ask Why and Articulate </a:t>
            </a:r>
            <a:r>
              <a:rPr lang="en-US" dirty="0">
                <a:solidFill>
                  <a:srgbClr val="262626"/>
                </a:solidFill>
                <a:latin typeface="Georgia" panose="02040502050405020303" pitchFamily="18" charset="0"/>
              </a:rPr>
              <a:t>W</a:t>
            </a:r>
            <a:r>
              <a:rPr lang="en-US" dirty="0" smtClean="0">
                <a:solidFill>
                  <a:srgbClr val="262626"/>
                </a:solidFill>
                <a:latin typeface="Georgia" panose="02040502050405020303" pitchFamily="18" charset="0"/>
              </a:rPr>
              <a:t>hy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algn="l"/>
            <a:endParaRPr lang="en-US" dirty="0" smtClean="0">
              <a:solidFill>
                <a:srgbClr val="262626"/>
              </a:solidFill>
              <a:latin typeface="Georgia" panose="02040502050405020303" pitchFamily="18" charset="0"/>
            </a:endParaRPr>
          </a:p>
          <a:p>
            <a:pPr algn="l"/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8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381000"/>
            <a:ext cx="79248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 could use help with….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800" y="2590800"/>
            <a:ext cx="8610600" cy="30480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Measurement, specifically throughput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rPr>
              <a:t>Stories (good &amp; bad)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381000"/>
            <a:ext cx="79248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QUESTIONS?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0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011" y="4589237"/>
            <a:ext cx="3925389" cy="188776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Georgia" panose="02040502050405020303" pitchFamily="18" charset="0"/>
              </a:rPr>
              <a:t>63,000 employees (1,800 technology)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Georgia" panose="02040502050405020303" pitchFamily="18" charset="0"/>
              </a:rPr>
              <a:t>$12.5B in revenue</a:t>
            </a:r>
          </a:p>
          <a:p>
            <a:pPr algn="l"/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B4481FD6-909F-478D-80BD-218970F989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9C95D48D-D608-4894-AA8E-36AE72C84C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290" y="187051"/>
            <a:ext cx="5435876" cy="286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FCD7F03A-45D0-4D78-AE26-149D80F473F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76600"/>
            <a:ext cx="5257800" cy="350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52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4" y="1403"/>
          <a:ext cx="1443" cy="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" y="1403"/>
                        <a:ext cx="1443" cy="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Isosceles Triangle 38"/>
          <p:cNvSpPr/>
          <p:nvPr/>
        </p:nvSpPr>
        <p:spPr>
          <a:xfrm rot="5400000">
            <a:off x="3050586" y="3500825"/>
            <a:ext cx="2941542" cy="50022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82048" tIns="41025" rIns="82048" bIns="41025" rtlCol="0" anchor="ctr">
            <a:spAutoFit/>
          </a:bodyPr>
          <a:lstStyle/>
          <a:p>
            <a:pPr algn="ctr" defTabSz="457039"/>
            <a:endParaRPr lang="en-US" sz="1100" dirty="0" smtClean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892386" y="2271758"/>
            <a:ext cx="3910389" cy="154866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1"/>
            </a:solidFill>
            <a:prstDash val="lgDash"/>
          </a:ln>
        </p:spPr>
        <p:txBody>
          <a:bodyPr wrap="square" lIns="82048" tIns="41025" rIns="82048" bIns="41025" rtlCol="0" anchor="ctr">
            <a:noAutofit/>
          </a:bodyPr>
          <a:lstStyle/>
          <a:p>
            <a:pPr algn="ctr" defTabSz="457039"/>
            <a:endParaRPr lang="en-US" sz="1100" dirty="0" smtClean="0">
              <a:solidFill>
                <a:prstClr val="black"/>
              </a:solidFill>
            </a:endParaRPr>
          </a:p>
        </p:txBody>
      </p:sp>
      <p:grpSp>
        <p:nvGrpSpPr>
          <p:cNvPr id="2" name="Group 71"/>
          <p:cNvGrpSpPr/>
          <p:nvPr/>
        </p:nvGrpSpPr>
        <p:grpSpPr>
          <a:xfrm>
            <a:off x="431488" y="2401739"/>
            <a:ext cx="3716216" cy="2782051"/>
            <a:chOff x="779437" y="3119112"/>
            <a:chExt cx="3538186" cy="2729039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94139" y="5282455"/>
              <a:ext cx="976085" cy="240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1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85441" y="3651852"/>
              <a:ext cx="1178619" cy="225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84628" y="4904462"/>
              <a:ext cx="795108" cy="28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" name="Group 57"/>
            <p:cNvGrpSpPr/>
            <p:nvPr/>
          </p:nvGrpSpPr>
          <p:grpSpPr>
            <a:xfrm>
              <a:off x="2883949" y="3644210"/>
              <a:ext cx="1196466" cy="245407"/>
              <a:chOff x="8924252" y="3272946"/>
              <a:chExt cx="865380" cy="243773"/>
            </a:xfrm>
          </p:grpSpPr>
          <p:pic>
            <p:nvPicPr>
              <p:cNvPr id="31" name="Picture 8" descr="http://blog.mallofamerica.com/wp-content/uploads/2011/06/NordstromLogo1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8924252" y="3272946"/>
                <a:ext cx="865380" cy="108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31"/>
              <p:cNvSpPr txBox="1"/>
              <p:nvPr/>
            </p:nvSpPr>
            <p:spPr bwMode="auto">
              <a:xfrm>
                <a:off x="9176193" y="3381764"/>
                <a:ext cx="361498" cy="134955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 defTabSz="405224">
                  <a:defRPr/>
                </a:pPr>
                <a:r>
                  <a:rPr lang="en-US" sz="900" dirty="0">
                    <a:solidFill>
                      <a:srgbClr val="000000"/>
                    </a:solidFill>
                    <a:cs typeface="Arial" pitchFamily="34" charset="0"/>
                  </a:rPr>
                  <a:t>.com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779437" y="3119112"/>
              <a:ext cx="1725859" cy="131860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0" rIns="0" rtlCol="0" anchor="t" anchorCtr="1">
              <a:prstTxWarp prst="textNoShape">
                <a:avLst/>
              </a:prstTxWarp>
            </a:bodyPr>
            <a:lstStyle/>
            <a:p>
              <a:pPr algn="ctr" defTabSz="457039" eaLnBrk="0" hangingPunct="0">
                <a:defRPr/>
              </a:pPr>
              <a:endParaRPr lang="en-US" sz="1400" i="1" kern="0" dirty="0" smtClean="0">
                <a:solidFill>
                  <a:prstClr val="white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79437" y="4529542"/>
              <a:ext cx="1725859" cy="131860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rtlCol="0" anchor="t" anchorCtr="1">
              <a:prstTxWarp prst="textNoShape">
                <a:avLst/>
              </a:prstTxWarp>
            </a:bodyPr>
            <a:lstStyle/>
            <a:p>
              <a:pPr algn="ctr" defTabSz="457039" eaLnBrk="0" hangingPunct="0">
                <a:defRPr/>
              </a:pPr>
              <a:endParaRPr lang="en-US" sz="1400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591764" y="3127283"/>
              <a:ext cx="1725859" cy="131860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lIns="91440" rIns="91440" rtlCol="0" anchor="t" anchorCtr="1">
              <a:prstTxWarp prst="textNoShape">
                <a:avLst/>
              </a:prstTxWarp>
            </a:bodyPr>
            <a:lstStyle/>
            <a:p>
              <a:pPr algn="ctr" defTabSz="457039" eaLnBrk="0" hangingPunct="0">
                <a:defRPr/>
              </a:pPr>
              <a:endParaRPr lang="en-US" sz="1400" i="1" kern="0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591764" y="4529542"/>
              <a:ext cx="1725859" cy="131860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rtlCol="0" anchor="t" anchorCtr="1">
              <a:prstTxWarp prst="textNoShape">
                <a:avLst/>
              </a:prstTxWarp>
            </a:bodyPr>
            <a:lstStyle/>
            <a:p>
              <a:pPr algn="ctr" defTabSz="457039" eaLnBrk="0" hangingPunct="0">
                <a:defRPr/>
              </a:pPr>
              <a:endParaRPr lang="en-US" sz="1400" i="1" kern="0" dirty="0">
                <a:solidFill>
                  <a:prstClr val="white"/>
                </a:solidFill>
              </a:endParaRPr>
            </a:p>
          </p:txBody>
        </p: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77197" y="5089207"/>
              <a:ext cx="795108" cy="28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" name="Group 30"/>
            <p:cNvGrpSpPr/>
            <p:nvPr/>
          </p:nvGrpSpPr>
          <p:grpSpPr>
            <a:xfrm>
              <a:off x="2009776" y="3942896"/>
              <a:ext cx="1089052" cy="1089052"/>
              <a:chOff x="27411801" y="4354764"/>
              <a:chExt cx="5063207" cy="5063207"/>
            </a:xfrm>
          </p:grpSpPr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27411801" y="4354764"/>
                <a:ext cx="5063207" cy="5063207"/>
              </a:xfrm>
              <a:prstGeom prst="ellipse">
                <a:avLst/>
              </a:prstGeom>
              <a:solidFill>
                <a:srgbClr val="CCCC00"/>
              </a:solidFill>
              <a:ln w="31750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820487">
                  <a:defRPr/>
                </a:pPr>
                <a:endParaRPr lang="en-US" sz="700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7490636" y="5447465"/>
                <a:ext cx="4905532" cy="269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20487">
                  <a:lnSpc>
                    <a:spcPct val="90000"/>
                  </a:lnSpc>
                  <a:spcBef>
                    <a:spcPts val="1077"/>
                  </a:spcBef>
                  <a:defRPr/>
                </a:pPr>
                <a:r>
                  <a: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Brandon Grotesque Regular"/>
                  </a:rPr>
                  <a:t> </a:t>
                </a:r>
                <a:endParaRPr lang="en-US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Brandon Grotesque Regular"/>
                </a:endParaRPr>
              </a:p>
              <a:p>
                <a:pPr algn="ctr" defTabSz="820487">
                  <a:lnSpc>
                    <a:spcPct val="200000"/>
                  </a:lnSpc>
                  <a:spcBef>
                    <a:spcPts val="1077"/>
                  </a:spcBef>
                  <a:defRPr/>
                </a:pPr>
                <a:endParaRPr lang="en-US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Brandon Grotesque Regular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7490636" y="6476057"/>
                <a:ext cx="4905532" cy="1115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20487">
                  <a:lnSpc>
                    <a:spcPct val="90000"/>
                  </a:lnSpc>
                  <a:spcBef>
                    <a:spcPts val="1077"/>
                  </a:spcBef>
                  <a:defRPr/>
                </a:pPr>
                <a:r>
                  <a:rPr lang="en-US" sz="11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Brandon Grotesque Regular"/>
                  </a:rPr>
                  <a:t>CUSTOMER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 bwMode="auto">
          <a:xfrm>
            <a:off x="4986172" y="2401739"/>
            <a:ext cx="1812699" cy="1344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0" tIns="41025" rIns="0" bIns="41025" rtlCol="0" anchor="t" anchorCtr="1">
            <a:prstTxWarp prst="textNoShape">
              <a:avLst/>
            </a:prstTxWarp>
          </a:bodyPr>
          <a:lstStyle/>
          <a:p>
            <a:pPr algn="ctr" defTabSz="457039" eaLnBrk="0" hangingPunct="0">
              <a:defRPr/>
            </a:pPr>
            <a:endParaRPr lang="en-US" sz="1400" i="1" kern="0" dirty="0" smtClean="0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986172" y="3839567"/>
            <a:ext cx="1812699" cy="1344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2048" tIns="41025" rIns="82048" bIns="41025" rtlCol="0" anchor="t" anchorCtr="1">
            <a:prstTxWarp prst="textNoShape">
              <a:avLst/>
            </a:prstTxWarp>
          </a:bodyPr>
          <a:lstStyle/>
          <a:p>
            <a:pPr algn="ctr" defTabSz="457039" eaLnBrk="0" hangingPunct="0">
              <a:defRPr/>
            </a:pPr>
            <a:endParaRPr lang="en-US" sz="1400" i="1" kern="0" dirty="0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6889689" y="2410068"/>
            <a:ext cx="1812699" cy="1344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82048" tIns="41025" rIns="82048" bIns="41025" rtlCol="0" anchor="t" anchorCtr="1">
            <a:prstTxWarp prst="textNoShape">
              <a:avLst/>
            </a:prstTxWarp>
          </a:bodyPr>
          <a:lstStyle/>
          <a:p>
            <a:pPr algn="ctr" defTabSz="457039" eaLnBrk="0" hangingPunct="0">
              <a:defRPr/>
            </a:pPr>
            <a:endParaRPr lang="en-US" sz="1400" i="1" kern="0" dirty="0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6889689" y="3839567"/>
            <a:ext cx="1812699" cy="134422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lIns="82048" tIns="41025" rIns="82048" bIns="41025" rtlCol="0" anchor="t" anchorCtr="1">
            <a:prstTxWarp prst="textNoShape">
              <a:avLst/>
            </a:prstTxWarp>
          </a:bodyPr>
          <a:lstStyle/>
          <a:p>
            <a:pPr algn="ctr" defTabSz="457039" eaLnBrk="0" hangingPunct="0">
              <a:defRPr/>
            </a:pPr>
            <a:endParaRPr lang="en-US" sz="1400" i="1" kern="0" dirty="0">
              <a:solidFill>
                <a:prstClr val="white"/>
              </a:solidFill>
            </a:endParaRPr>
          </a:p>
        </p:txBody>
      </p:sp>
      <p:grpSp>
        <p:nvGrpSpPr>
          <p:cNvPr id="5" name="Group 30"/>
          <p:cNvGrpSpPr/>
          <p:nvPr/>
        </p:nvGrpSpPr>
        <p:grpSpPr>
          <a:xfrm>
            <a:off x="6278417" y="3241525"/>
            <a:ext cx="1143850" cy="1110207"/>
            <a:chOff x="27411801" y="4354764"/>
            <a:chExt cx="5063207" cy="5063207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27411801" y="4354764"/>
              <a:ext cx="5063207" cy="5063207"/>
            </a:xfrm>
            <a:prstGeom prst="ellipse">
              <a:avLst/>
            </a:prstGeom>
            <a:solidFill>
              <a:srgbClr val="CCCC00"/>
            </a:solidFill>
            <a:ln w="31750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820487">
                <a:defRPr/>
              </a:pPr>
              <a:endParaRPr lang="en-US" sz="700" kern="0" dirty="0">
                <a:solidFill>
                  <a:prstClr val="white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490636" y="5447465"/>
              <a:ext cx="4905532" cy="2692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20487">
                <a:lnSpc>
                  <a:spcPct val="90000"/>
                </a:lnSpc>
                <a:spcBef>
                  <a:spcPts val="1077"/>
                </a:spcBef>
                <a:defRPr/>
              </a:pPr>
              <a:r>
                <a:rPr lang="en-US" sz="8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Brandon Grotesque Regular"/>
                </a:rPr>
                <a:t> </a:t>
              </a:r>
              <a:endParaRPr lang="en-US" sz="800" kern="0" dirty="0">
                <a:solidFill>
                  <a:prstClr val="black">
                    <a:lumMod val="75000"/>
                    <a:lumOff val="25000"/>
                  </a:prstClr>
                </a:solidFill>
                <a:cs typeface="Brandon Grotesque Regular"/>
              </a:endParaRPr>
            </a:p>
            <a:p>
              <a:pPr algn="ctr" defTabSz="820487">
                <a:lnSpc>
                  <a:spcPct val="200000"/>
                </a:lnSpc>
                <a:spcBef>
                  <a:spcPts val="1077"/>
                </a:spcBef>
                <a:defRPr/>
              </a:pPr>
              <a:endParaRPr lang="en-US" sz="800" kern="0" dirty="0">
                <a:solidFill>
                  <a:prstClr val="black">
                    <a:lumMod val="75000"/>
                    <a:lumOff val="25000"/>
                  </a:prstClr>
                </a:solidFill>
                <a:cs typeface="Brandon Grotesque Regular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7490636" y="6476057"/>
              <a:ext cx="4905532" cy="111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20487">
                <a:lnSpc>
                  <a:spcPct val="90000"/>
                </a:lnSpc>
                <a:spcBef>
                  <a:spcPts val="1077"/>
                </a:spcBef>
                <a:defRPr/>
              </a:pPr>
              <a:r>
                <a:rPr lang="en-US" sz="11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Brandon Grotesque Regular"/>
                </a:rPr>
                <a:t>CUSTOMER</a:t>
              </a:r>
            </a:p>
          </p:txBody>
        </p:sp>
      </p:grp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2309" y="4607104"/>
            <a:ext cx="1025198" cy="24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1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07571" y="2944826"/>
            <a:ext cx="1237924" cy="22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07353" y="4221769"/>
            <a:ext cx="835115" cy="28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7"/>
          <p:cNvGrpSpPr/>
          <p:nvPr/>
        </p:nvGrpSpPr>
        <p:grpSpPr>
          <a:xfrm>
            <a:off x="7196575" y="2937043"/>
            <a:ext cx="1256668" cy="250175"/>
            <a:chOff x="8924252" y="3272946"/>
            <a:chExt cx="865380" cy="243773"/>
          </a:xfrm>
        </p:grpSpPr>
        <p:pic>
          <p:nvPicPr>
            <p:cNvPr id="94" name="Picture 8" descr="http://blog.mallofamerica.com/wp-content/uploads/2011/06/NordstromLogo1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24252" y="3272946"/>
              <a:ext cx="865380" cy="108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extBox 94"/>
            <p:cNvSpPr txBox="1"/>
            <p:nvPr/>
          </p:nvSpPr>
          <p:spPr bwMode="auto">
            <a:xfrm>
              <a:off x="9176193" y="3381764"/>
              <a:ext cx="361498" cy="13495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405224">
                <a:defRPr/>
              </a:pPr>
              <a:r>
                <a:rPr lang="en-US" sz="900" dirty="0">
                  <a:solidFill>
                    <a:srgbClr val="000000"/>
                  </a:solidFill>
                  <a:cs typeface="Arial" pitchFamily="34" charset="0"/>
                </a:rPr>
                <a:t>.com</a:t>
              </a:r>
            </a:p>
          </p:txBody>
        </p:sp>
      </p:grp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08977" y="4410103"/>
            <a:ext cx="835115" cy="28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Title 3"/>
          <p:cNvSpPr txBox="1">
            <a:spLocks/>
          </p:cNvSpPr>
          <p:nvPr/>
        </p:nvSpPr>
        <p:spPr>
          <a:xfrm>
            <a:off x="415637" y="249970"/>
            <a:ext cx="8312727" cy="444034"/>
          </a:xfrm>
          <a:prstGeom prst="rect">
            <a:avLst/>
          </a:prstGeom>
        </p:spPr>
        <p:txBody>
          <a:bodyPr lIns="80672" tIns="40334" rIns="80672" bIns="40334" anchor="ctr">
            <a:normAutofit/>
          </a:bodyPr>
          <a:lstStyle/>
          <a:p>
            <a:pPr defTabSz="899003" eaLnBrk="0" hangingPunct="0">
              <a:lnSpc>
                <a:spcPct val="75000"/>
              </a:lnSpc>
              <a:defRPr/>
            </a:pPr>
            <a:r>
              <a:rPr lang="en-US" sz="2800" i="1" kern="0" baseline="0" dirty="0" smtClean="0">
                <a:solidFill>
                  <a:srgbClr val="000000"/>
                </a:solidFill>
                <a:latin typeface="Georgia" pitchFamily="18" charset="0"/>
                <a:ea typeface="ＭＳ Ｐゴシック" charset="0"/>
              </a:rPr>
              <a:t>Context: Our </a:t>
            </a:r>
            <a:r>
              <a:rPr lang="en-US" sz="2800" i="1" kern="0" baseline="0" dirty="0">
                <a:solidFill>
                  <a:srgbClr val="000000"/>
                </a:solidFill>
                <a:latin typeface="Georgia" pitchFamily="18" charset="0"/>
                <a:ea typeface="ＭＳ Ｐゴシック" charset="0"/>
              </a:rPr>
              <a:t>Business &amp; Technology Challenge</a:t>
            </a:r>
          </a:p>
        </p:txBody>
      </p:sp>
      <p:sp>
        <p:nvSpPr>
          <p:cNvPr id="44" name="Text Placeholder 5"/>
          <p:cNvSpPr txBox="1">
            <a:spLocks/>
          </p:cNvSpPr>
          <p:nvPr/>
        </p:nvSpPr>
        <p:spPr bwMode="auto">
          <a:xfrm>
            <a:off x="415637" y="584751"/>
            <a:ext cx="8312727" cy="32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522" tIns="40758" rIns="81522" bIns="40758"/>
          <a:lstStyle/>
          <a:p>
            <a:pPr defTabSz="448556">
              <a:tabLst>
                <a:tab pos="100470" algn="l"/>
              </a:tabLst>
            </a:pPr>
            <a:r>
              <a:rPr lang="en-US" sz="1600" i="1" baseline="0" dirty="0">
                <a:latin typeface="Georgia" pitchFamily="18" charset="0"/>
              </a:rPr>
              <a:t>Our business ambitions have dramatically increased in terms of complexity, scale </a:t>
            </a:r>
            <a:r>
              <a:rPr lang="en-US" sz="1600" i="1" baseline="0" dirty="0" smtClean="0">
                <a:latin typeface="Georgia" pitchFamily="18" charset="0"/>
              </a:rPr>
              <a:t>&amp; speed </a:t>
            </a:r>
            <a:r>
              <a:rPr lang="en-US" sz="1600" i="1" baseline="0" dirty="0">
                <a:latin typeface="Georgia" pitchFamily="18" charset="0"/>
              </a:rPr>
              <a:t>and technology is increasingly critical in all parts of our business</a:t>
            </a:r>
            <a:endParaRPr lang="en-US" altLang="en-US" sz="1600" i="1" baseline="0" dirty="0">
              <a:latin typeface="Georgia" pitchFamily="18" charset="0"/>
              <a:cs typeface="Arial" charset="0"/>
            </a:endParaRPr>
          </a:p>
        </p:txBody>
      </p:sp>
      <p:sp>
        <p:nvSpPr>
          <p:cNvPr id="45" name="Rectangle 106"/>
          <p:cNvSpPr>
            <a:spLocks noChangeArrowheads="1"/>
          </p:cNvSpPr>
          <p:nvPr/>
        </p:nvSpPr>
        <p:spPr bwMode="auto">
          <a:xfrm>
            <a:off x="4953000" y="5334000"/>
            <a:ext cx="3848965" cy="421621"/>
          </a:xfrm>
          <a:prstGeom prst="rect">
            <a:avLst/>
          </a:prstGeom>
          <a:solidFill>
            <a:srgbClr val="8ADAD8"/>
          </a:solidFill>
          <a:ln w="9525" algn="ctr">
            <a:solidFill>
              <a:srgbClr val="8ADAD8"/>
            </a:solidFill>
            <a:round/>
            <a:headEnd/>
            <a:tailEnd/>
          </a:ln>
        </p:spPr>
        <p:txBody>
          <a:bodyPr lIns="81522" tIns="40758" rIns="81522" bIns="40758" anchor="ctr"/>
          <a:lstStyle/>
          <a:p>
            <a:pPr algn="ctr" defTabSz="815022"/>
            <a:r>
              <a:rPr lang="en-US" sz="1400" b="1" i="1" baseline="0" dirty="0">
                <a:solidFill>
                  <a:srgbClr val="000000"/>
                </a:solidFill>
                <a:latin typeface="Georgia" pitchFamily="18" charset="0"/>
              </a:rPr>
              <a:t>Technology as The Key Enabler</a:t>
            </a:r>
          </a:p>
        </p:txBody>
      </p:sp>
    </p:spTree>
    <p:extLst>
      <p:ext uri="{BB962C8B-B14F-4D97-AF65-F5344CB8AC3E}">
        <p14:creationId xmlns:p14="http://schemas.microsoft.com/office/powerpoint/2010/main" val="75194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zilverbat. - Creative Commons Attribution-NonCommercial License  https://www.flickr.com/photos/25228175@N08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401(K) 2013 - Creative Commons Attribution-ShareAlike License  https://www.flickr.com/photos/68751915@N05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  <p:extLst>
      <p:ext uri="{BB962C8B-B14F-4D97-AF65-F5344CB8AC3E}">
        <p14:creationId xmlns:p14="http://schemas.microsoft.com/office/powerpoint/2010/main" val="183150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zombieite - Creative Commons Attribution License  https://www.flickr.com/photos/78593866@N00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  <p:extLst>
      <p:ext uri="{BB962C8B-B14F-4D97-AF65-F5344CB8AC3E}">
        <p14:creationId xmlns:p14="http://schemas.microsoft.com/office/powerpoint/2010/main" val="117504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umjanedoan - Creative Commons Attribution License  https://www.flickr.com/photos/8271124@N03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  <p:extLst>
      <p:ext uri="{BB962C8B-B14F-4D97-AF65-F5344CB8AC3E}">
        <p14:creationId xmlns:p14="http://schemas.microsoft.com/office/powerpoint/2010/main" val="407438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-1" y="18615"/>
            <a:chExt cx="9161011" cy="6839385"/>
          </a:xfrm>
        </p:grpSpPr>
        <p:pic>
          <p:nvPicPr>
            <p:cNvPr id="4" name="Picture 2" descr="Screen Shot 2014-08-27 at 8.19.41 A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8615"/>
              <a:ext cx="9161011" cy="68393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5157011" y="1345812"/>
              <a:ext cx="3682761" cy="4258149"/>
              <a:chOff x="5157011" y="1327197"/>
              <a:chExt cx="3682761" cy="425814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850244" y="1327197"/>
                <a:ext cx="860458" cy="203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58076" y="2066729"/>
                <a:ext cx="1147277" cy="2374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91946" y="2702881"/>
                <a:ext cx="547826" cy="3409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269000" y="3506441"/>
                <a:ext cx="516275" cy="328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850244" y="4553503"/>
                <a:ext cx="966582" cy="2465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718307" y="5323580"/>
                <a:ext cx="1035419" cy="261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157011" y="1771483"/>
                <a:ext cx="1345182" cy="2008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0000" dist="23000" dir="5400000" rotWithShape="0">
                  <a:schemeClr val="bg1"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3" name="Rectangle 12"/>
          <p:cNvSpPr/>
          <p:nvPr/>
        </p:nvSpPr>
        <p:spPr bwMode="auto">
          <a:xfrm>
            <a:off x="8155228" y="1904711"/>
            <a:ext cx="582244" cy="1676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8001805" y="1359339"/>
            <a:ext cx="318667" cy="1736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8379503" y="1178409"/>
            <a:ext cx="324398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2"/>
          <p:cNvSpPr txBox="1"/>
          <p:nvPr/>
        </p:nvSpPr>
        <p:spPr>
          <a:xfrm>
            <a:off x="274320" y="6652260"/>
            <a:ext cx="86868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Photo by amishsteve - Creative Commons Attribution-NonCommercial-ShareAlike License  https://www.flickr.com/photos/61414741@N00</a:t>
            </a:r>
            <a:endParaRPr lang="en-US" sz="800" dirty="0"/>
          </a:p>
        </p:txBody>
      </p:sp>
      <p:sp>
        <p:nvSpPr>
          <p:cNvPr id="4" name="Object 3"/>
          <p:cNvSpPr txBox="1"/>
          <p:nvPr/>
        </p:nvSpPr>
        <p:spPr>
          <a:xfrm>
            <a:off x="7589520" y="6652260"/>
            <a:ext cx="2819400" cy="3693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8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Created with Haiku Deck</a:t>
            </a:r>
            <a:endParaRPr lang="en-US" sz="8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" y="6652260"/>
            <a:ext cx="200000" cy="200000"/>
          </a:xfrm>
          <a:prstGeom prst="rect">
            <a:avLst/>
          </a:prstGeom>
        </p:spPr>
      </p:pic>
      <p:sp>
        <p:nvSpPr>
          <p:cNvPr id="6" name="Object 5"/>
          <p:cNvSpPr txBox="1"/>
          <p:nvPr/>
        </p:nvSpPr>
        <p:spPr>
          <a:xfrm>
            <a:off x="0" y="6652260"/>
            <a:ext cx="9144000" cy="205740"/>
          </a:xfrm>
          <a:prstGeom prst="rect">
            <a:avLst/>
          </a:prstGeom>
          <a:solidFill>
            <a:srgbClr val="000000">
              <a:alpha val="50000"/>
            </a:srgbClr>
          </a:solidFill>
        </p:spPr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Nordstrom-Colorful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636F65"/>
      </a:lt2>
      <a:accent1>
        <a:srgbClr val="C0E2E6"/>
      </a:accent1>
      <a:accent2>
        <a:srgbClr val="FF6F40"/>
      </a:accent2>
      <a:accent3>
        <a:srgbClr val="D7E241"/>
      </a:accent3>
      <a:accent4>
        <a:srgbClr val="4E3227"/>
      </a:accent4>
      <a:accent5>
        <a:srgbClr val="BEE3DB"/>
      </a:accent5>
      <a:accent6>
        <a:srgbClr val="C9C58A"/>
      </a:accent6>
      <a:hlink>
        <a:srgbClr val="FF6F40"/>
      </a:hlink>
      <a:folHlink>
        <a:srgbClr val="FF6F4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014 NORDSTROM CORPORATE_Letter">
  <a:themeElements>
    <a:clrScheme name="2014 NORDSTROM CORPORATE 1">
      <a:dk1>
        <a:sysClr val="windowText" lastClr="000000"/>
      </a:dk1>
      <a:lt1>
        <a:sysClr val="window" lastClr="FFFFFF"/>
      </a:lt1>
      <a:dk2>
        <a:srgbClr val="474747"/>
      </a:dk2>
      <a:lt2>
        <a:srgbClr val="DDDFE4"/>
      </a:lt2>
      <a:accent1>
        <a:srgbClr val="353F5B"/>
      </a:accent1>
      <a:accent2>
        <a:srgbClr val="006980"/>
      </a:accent2>
      <a:accent3>
        <a:srgbClr val="C66005"/>
      </a:accent3>
      <a:accent4>
        <a:srgbClr val="AF1D2D"/>
      </a:accent4>
      <a:accent5>
        <a:srgbClr val="542243"/>
      </a:accent5>
      <a:accent6>
        <a:srgbClr val="D7D700"/>
      </a:accent6>
      <a:hlink>
        <a:srgbClr val="2462A4"/>
      </a:hlink>
      <a:folHlink>
        <a:srgbClr val="63ABDE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>
        <a:spAutoFit/>
      </a:bodyPr>
      <a:lstStyle>
        <a:defPPr algn="ctr">
          <a:defRPr sz="1200"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100" dirty="0" err="1" smtClean="0">
            <a:latin typeface="Arial"/>
            <a:cs typeface="Arial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440</Words>
  <Application>Microsoft Macintosh PowerPoint</Application>
  <PresentationFormat>On-screen Show (4:3)</PresentationFormat>
  <Paragraphs>91</Paragraphs>
  <Slides>18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Office Theme</vt:lpstr>
      <vt:lpstr>3_Nordstrom-Colorful</vt:lpstr>
      <vt:lpstr>2014 NORDSTROM CORPORATE_Letter</vt:lpstr>
      <vt:lpstr>think-cell Slide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STORY:  RESTAURANT RE-CONCEPTS</vt:lpstr>
      <vt:lpstr>RESULTS:  RESTAURANT CONTINUOUS IMPROVEMENT</vt:lpstr>
      <vt:lpstr>What I want to leave you with….</vt:lpstr>
      <vt:lpstr>If I could wave a magic wand, every leader in the organization would….</vt:lpstr>
      <vt:lpstr>I could use help with….</vt:lpstr>
      <vt:lpstr>QUESTIONS?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officegen</dc:creator>
  <cp:lastModifiedBy>MVS</cp:lastModifiedBy>
  <cp:revision>70</cp:revision>
  <dcterms:created xsi:type="dcterms:W3CDTF">2014-10-10T21:58:47Z</dcterms:created>
  <dcterms:modified xsi:type="dcterms:W3CDTF">2014-10-22T14:15:29Z</dcterms:modified>
</cp:coreProperties>
</file>